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1782" r:id="rId5"/>
    <p:sldId id="1724" r:id="rId6"/>
    <p:sldId id="1783" r:id="rId7"/>
    <p:sldId id="1997" r:id="rId8"/>
    <p:sldId id="2099" r:id="rId9"/>
    <p:sldId id="1792" r:id="rId10"/>
    <p:sldId id="1793" r:id="rId11"/>
    <p:sldId id="2100" r:id="rId12"/>
    <p:sldId id="2101" r:id="rId13"/>
    <p:sldId id="2102" r:id="rId14"/>
    <p:sldId id="2103" r:id="rId15"/>
    <p:sldId id="2104" r:id="rId16"/>
    <p:sldId id="2105" r:id="rId17"/>
    <p:sldId id="2106" r:id="rId18"/>
    <p:sldId id="2108" r:id="rId19"/>
    <p:sldId id="2107" r:id="rId20"/>
    <p:sldId id="2109" r:id="rId21"/>
    <p:sldId id="2110" r:id="rId22"/>
    <p:sldId id="2111" r:id="rId23"/>
    <p:sldId id="2112" r:id="rId24"/>
    <p:sldId id="2113" r:id="rId25"/>
    <p:sldId id="2114" r:id="rId26"/>
    <p:sldId id="2116" r:id="rId27"/>
    <p:sldId id="2117" r:id="rId28"/>
    <p:sldId id="2118" r:id="rId29"/>
    <p:sldId id="2119" r:id="rId30"/>
    <p:sldId id="2120" r:id="rId31"/>
    <p:sldId id="2121" r:id="rId32"/>
    <p:sldId id="2122" r:id="rId33"/>
    <p:sldId id="2123" r:id="rId34"/>
    <p:sldId id="2124" r:id="rId35"/>
    <p:sldId id="2125" r:id="rId36"/>
    <p:sldId id="2126" r:id="rId37"/>
    <p:sldId id="2127" r:id="rId38"/>
    <p:sldId id="2128" r:id="rId39"/>
    <p:sldId id="2129" r:id="rId40"/>
    <p:sldId id="1786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86775" autoAdjust="0"/>
  </p:normalViewPr>
  <p:slideViewPr>
    <p:cSldViewPr>
      <p:cViewPr varScale="1">
        <p:scale>
          <a:sx n="77" d="100"/>
          <a:sy n="77" d="100"/>
        </p:scale>
        <p:origin x="1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2024 </a:t>
            </a: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Metadata_Management/210Metadata_Management_Configuration/Configuring_Cataloging#Working_with_Normalization_Processe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Metadata_Management/210Metadata_Management_Configuration/Configuring_Cataloging#Working_with_Normalization_Processe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Metadata_Management/210Metadata_Management_Configuration/Configuring_Cataloging#Working_with_Normalization_Processe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Metadata_Management/210Metadata_Management_Configuration/Configuring_Cataloging#Working_with_Normalization_Processes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605788"/>
            <a:ext cx="7204644" cy="1305174"/>
          </a:xfrm>
        </p:spPr>
        <p:txBody>
          <a:bodyPr/>
          <a:lstStyle/>
          <a:p>
            <a:r>
              <a:rPr lang="en-US" sz="2800" dirty="0"/>
              <a:t>How to Control Where to Save New Records Templates and Rules From a Member Institution of a Network Zone Consortia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E03B89-2251-EB8C-B3E8-8A496921A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017"/>
            <a:ext cx="9144000" cy="1827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When Alicia Chen creates and saves a new bibliographic record it is saved in the Network Zone.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501132" y="2571354"/>
            <a:ext cx="200656" cy="256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5B89-1105-B782-D64C-7A80240178B2}"/>
              </a:ext>
            </a:extLst>
          </p:cNvPr>
          <p:cNvSpPr txBox="1"/>
          <p:nvPr/>
        </p:nvSpPr>
        <p:spPr>
          <a:xfrm>
            <a:off x="107504" y="3663613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 of the Network Zone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E0ADA8-65FB-15E8-5541-A3C8738B4337}"/>
              </a:ext>
            </a:extLst>
          </p:cNvPr>
          <p:cNvCxnSpPr>
            <a:cxnSpLocks/>
          </p:cNvCxnSpPr>
          <p:nvPr/>
        </p:nvCxnSpPr>
        <p:spPr>
          <a:xfrm flipH="1" flipV="1">
            <a:off x="601460" y="2917142"/>
            <a:ext cx="100328" cy="7464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8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34F65C-2860-C6DB-AFB2-862A8BED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27" y="1531735"/>
            <a:ext cx="5702969" cy="28402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Now Alicia Chen will create a new normalization rule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5205735" y="1984779"/>
            <a:ext cx="1152128" cy="298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A3CB-60A2-1143-3FCC-B7BBF5E97BFA}"/>
              </a:ext>
            </a:extLst>
          </p:cNvPr>
          <p:cNvSpPr/>
          <p:nvPr/>
        </p:nvSpPr>
        <p:spPr>
          <a:xfrm>
            <a:off x="5205735" y="1619285"/>
            <a:ext cx="720080" cy="298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F87C6-5C75-C0D2-B827-13BBA3B340B3}"/>
              </a:ext>
            </a:extLst>
          </p:cNvPr>
          <p:cNvSpPr/>
          <p:nvPr/>
        </p:nvSpPr>
        <p:spPr>
          <a:xfrm>
            <a:off x="3477542" y="1603735"/>
            <a:ext cx="1008113" cy="314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Now Alicia Chen will create a new normalization rule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FC4EC1-55EB-C13A-00F4-DCD796C0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1" y="1779662"/>
            <a:ext cx="3744417" cy="2797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805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9502FD-D155-EF7B-E847-895D3BCD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311610"/>
            <a:ext cx="8886825" cy="2943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The rule created by Alicia Chen is in the Network Zone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CC2E8-849B-67F1-C007-E82A29129608}"/>
              </a:ext>
            </a:extLst>
          </p:cNvPr>
          <p:cNvSpPr/>
          <p:nvPr/>
        </p:nvSpPr>
        <p:spPr>
          <a:xfrm>
            <a:off x="3972884" y="2093598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AF3D4-159F-4331-9AB4-B76C37AFDA63}"/>
              </a:ext>
            </a:extLst>
          </p:cNvPr>
          <p:cNvSpPr/>
          <p:nvPr/>
        </p:nvSpPr>
        <p:spPr>
          <a:xfrm>
            <a:off x="292792" y="2950010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BEDC1-6A0C-CD15-12BF-2E52E9E036A1}"/>
              </a:ext>
            </a:extLst>
          </p:cNvPr>
          <p:cNvSpPr txBox="1"/>
          <p:nvPr/>
        </p:nvSpPr>
        <p:spPr>
          <a:xfrm>
            <a:off x="2555776" y="3869635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 of the Network Zone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0A4449-F7A7-5A5B-6395-C3B34B61F977}"/>
              </a:ext>
            </a:extLst>
          </p:cNvPr>
          <p:cNvCxnSpPr>
            <a:cxnSpLocks/>
          </p:cNvCxnSpPr>
          <p:nvPr/>
        </p:nvCxnSpPr>
        <p:spPr>
          <a:xfrm flipV="1">
            <a:off x="3203848" y="2453638"/>
            <a:ext cx="774262" cy="1415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5C1C0-11AC-5F41-7C5C-14DC3983F36E}"/>
              </a:ext>
            </a:extLst>
          </p:cNvPr>
          <p:cNvCxnSpPr>
            <a:cxnSpLocks/>
          </p:cNvCxnSpPr>
          <p:nvPr/>
        </p:nvCxnSpPr>
        <p:spPr>
          <a:xfrm flipH="1" flipV="1">
            <a:off x="652832" y="3354237"/>
            <a:ext cx="2265037" cy="515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0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0D9110-6A78-8216-629A-A731BC9E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865508"/>
            <a:ext cx="6686550" cy="2676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If a user now tries to create a </a:t>
            </a:r>
            <a:r>
              <a:rPr lang="en-US" sz="2200" dirty="0">
                <a:hlinkClick r:id="rId3"/>
              </a:rPr>
              <a:t>normalization process </a:t>
            </a:r>
            <a:r>
              <a:rPr lang="en-US" sz="2200" dirty="0"/>
              <a:t>in the Member Institution “Open University” (from where the normalization rule was created) the rule will not be found (because it was saved in the Network Zone)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41A86-EF73-66CE-20F0-662C61F80AE1}"/>
              </a:ext>
            </a:extLst>
          </p:cNvPr>
          <p:cNvSpPr txBox="1"/>
          <p:nvPr/>
        </p:nvSpPr>
        <p:spPr>
          <a:xfrm>
            <a:off x="233145" y="3435846"/>
            <a:ext cx="239463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rule is not found.  It was called “Alicia - add 520 Thomas Safransky Collection”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64F67F-55FB-E55B-8DB3-3C2DDD6E056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27784" y="4036011"/>
            <a:ext cx="1872208" cy="335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414EC-7282-4142-7B81-48C5DDC2E310}"/>
              </a:ext>
            </a:extLst>
          </p:cNvPr>
          <p:cNvSpPr/>
          <p:nvPr/>
        </p:nvSpPr>
        <p:spPr>
          <a:xfrm>
            <a:off x="1228725" y="1865508"/>
            <a:ext cx="1255043" cy="634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3F4B86-BF85-AA1F-EC10-DD6067B31A29}"/>
              </a:ext>
            </a:extLst>
          </p:cNvPr>
          <p:cNvSpPr txBox="1"/>
          <p:nvPr/>
        </p:nvSpPr>
        <p:spPr>
          <a:xfrm>
            <a:off x="107504" y="2645499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Member Institution “Open University”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1DCE24-F7A1-F61E-AA11-D5EEDE562E8B}"/>
              </a:ext>
            </a:extLst>
          </p:cNvPr>
          <p:cNvCxnSpPr/>
          <p:nvPr/>
        </p:nvCxnSpPr>
        <p:spPr>
          <a:xfrm flipV="1">
            <a:off x="724669" y="2343700"/>
            <a:ext cx="504056" cy="306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F09DA-863C-ED9F-DFD7-36D43147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92" y="1844241"/>
            <a:ext cx="6686550" cy="2697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If a user now tries to create a </a:t>
            </a:r>
            <a:r>
              <a:rPr lang="en-US" sz="2200" dirty="0">
                <a:hlinkClick r:id="rId3"/>
              </a:rPr>
              <a:t>normalization process </a:t>
            </a:r>
            <a:r>
              <a:rPr lang="en-US" sz="2200" dirty="0"/>
              <a:t>in the Network Zone institution (even though the normalization rule was created in the Member Institution “Open University”) the rule will be found.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41A86-EF73-66CE-20F0-662C61F80AE1}"/>
              </a:ext>
            </a:extLst>
          </p:cNvPr>
          <p:cNvSpPr txBox="1"/>
          <p:nvPr/>
        </p:nvSpPr>
        <p:spPr>
          <a:xfrm>
            <a:off x="233145" y="3435846"/>
            <a:ext cx="239463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rule is found.  It was called “Alicia - add 520 Thomas Safransky Collection”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64F67F-55FB-E55B-8DB3-3C2DDD6E056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27784" y="4036011"/>
            <a:ext cx="1296144" cy="47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414EC-7282-4142-7B81-48C5DDC2E310}"/>
              </a:ext>
            </a:extLst>
          </p:cNvPr>
          <p:cNvSpPr/>
          <p:nvPr/>
        </p:nvSpPr>
        <p:spPr>
          <a:xfrm>
            <a:off x="1228725" y="1865508"/>
            <a:ext cx="1039019" cy="49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F802A-3EE3-660A-B018-5C87490FF552}"/>
              </a:ext>
            </a:extLst>
          </p:cNvPr>
          <p:cNvSpPr txBox="1"/>
          <p:nvPr/>
        </p:nvSpPr>
        <p:spPr>
          <a:xfrm>
            <a:off x="251520" y="2467186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Network Zone institution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8BF9C7-2136-2FBE-B44A-A37327BCDDDB}"/>
              </a:ext>
            </a:extLst>
          </p:cNvPr>
          <p:cNvCxnSpPr/>
          <p:nvPr/>
        </p:nvCxnSpPr>
        <p:spPr>
          <a:xfrm flipV="1">
            <a:off x="720436" y="2160209"/>
            <a:ext cx="504056" cy="306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1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2304255"/>
          </a:xfrm>
        </p:spPr>
        <p:txBody>
          <a:bodyPr>
            <a:normAutofit/>
          </a:bodyPr>
          <a:lstStyle/>
          <a:p>
            <a:r>
              <a:rPr lang="en-US" sz="2200" dirty="0"/>
              <a:t>This means that if a user in a Member Institution defines to save rules in the Network Zone, then:</a:t>
            </a:r>
          </a:p>
          <a:p>
            <a:r>
              <a:rPr lang="en-US" sz="2200" dirty="0"/>
              <a:t>When he or she saves the rule, it will be in the Network Zone</a:t>
            </a:r>
          </a:p>
          <a:p>
            <a:r>
              <a:rPr lang="en-US" sz="2200" dirty="0"/>
              <a:t>It can then be added to a normalization process created in the Network Zone, but it cannot be added to a normalization process created in the Member Institution.</a:t>
            </a:r>
          </a:p>
        </p:txBody>
      </p:sp>
    </p:spTree>
    <p:extLst>
      <p:ext uri="{BB962C8B-B14F-4D97-AF65-F5344CB8AC3E}">
        <p14:creationId xmlns:p14="http://schemas.microsoft.com/office/powerpoint/2010/main" val="265329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576064"/>
          </a:xfrm>
        </p:spPr>
        <p:txBody>
          <a:bodyPr>
            <a:normAutofit/>
          </a:bodyPr>
          <a:lstStyle/>
          <a:p>
            <a:r>
              <a:rPr lang="en-US" sz="2200" dirty="0"/>
              <a:t>Now Alicia Chen will save a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FE9D3-F7D2-0A4F-ECCA-638AAE8C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83314"/>
            <a:ext cx="3876848" cy="3048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3275856" y="2787774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C70342-332C-036D-525C-8C840174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72689"/>
            <a:ext cx="5913660" cy="3243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576064"/>
          </a:xfrm>
        </p:spPr>
        <p:txBody>
          <a:bodyPr>
            <a:normAutofit/>
          </a:bodyPr>
          <a:lstStyle/>
          <a:p>
            <a:r>
              <a:rPr lang="en-US" sz="2200" dirty="0"/>
              <a:t>Now Alicia Chen will save a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1979712" y="1635646"/>
            <a:ext cx="144016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9B066-AC07-C40D-8D31-9AF9C2C9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48" y="1479081"/>
            <a:ext cx="3619103" cy="3150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690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template is saved in the Network Zone and visible from the Member Institution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2762448" y="1479080"/>
            <a:ext cx="729432" cy="372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22990-3D44-C70F-3866-D3D2E7F4C733}"/>
              </a:ext>
            </a:extLst>
          </p:cNvPr>
          <p:cNvSpPr/>
          <p:nvPr/>
        </p:nvSpPr>
        <p:spPr>
          <a:xfrm>
            <a:off x="3707904" y="4011910"/>
            <a:ext cx="1512168" cy="300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7EF96-D4DA-0DCF-7C0C-6C5852654A8E}"/>
              </a:ext>
            </a:extLst>
          </p:cNvPr>
          <p:cNvSpPr txBox="1"/>
          <p:nvPr/>
        </p:nvSpPr>
        <p:spPr>
          <a:xfrm>
            <a:off x="107504" y="2086639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Member Institution “Open University”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B1573C-C9E7-A16D-717A-48E1C28552E3}"/>
              </a:ext>
            </a:extLst>
          </p:cNvPr>
          <p:cNvCxnSpPr/>
          <p:nvPr/>
        </p:nvCxnSpPr>
        <p:spPr>
          <a:xfrm flipV="1">
            <a:off x="2195736" y="1779662"/>
            <a:ext cx="504056" cy="306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DD52E-4010-8C0D-DDBF-95EDA27506D3}"/>
              </a:ext>
            </a:extLst>
          </p:cNvPr>
          <p:cNvSpPr/>
          <p:nvPr/>
        </p:nvSpPr>
        <p:spPr>
          <a:xfrm>
            <a:off x="3707904" y="4011909"/>
            <a:ext cx="231392" cy="300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9C7C9-759A-4C44-D1BE-EB09A5FF2F3A}"/>
              </a:ext>
            </a:extLst>
          </p:cNvPr>
          <p:cNvSpPr txBox="1"/>
          <p:nvPr/>
        </p:nvSpPr>
        <p:spPr>
          <a:xfrm>
            <a:off x="107504" y="3663613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 of the Network Zone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031437-F7D6-B36C-1D3E-BCFC6281FD55}"/>
              </a:ext>
            </a:extLst>
          </p:cNvPr>
          <p:cNvCxnSpPr>
            <a:cxnSpLocks/>
          </p:cNvCxnSpPr>
          <p:nvPr/>
        </p:nvCxnSpPr>
        <p:spPr>
          <a:xfrm>
            <a:off x="2195736" y="3858420"/>
            <a:ext cx="1512168" cy="2569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9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  <a:endParaRPr lang="en-I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configuration and what it means (saving in the Network Zone)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configuration and what it means (saving in the Member </a:t>
            </a:r>
            <a:r>
              <a:rPr lang="en-US" sz="2000"/>
              <a:t>Institution)</a:t>
            </a:r>
            <a:endParaRPr lang="en-US" sz="20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D15FEA-8C43-B70C-091D-34B6DD31C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665374"/>
            <a:ext cx="3312519" cy="303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893822"/>
          </a:xfrm>
        </p:spPr>
        <p:txBody>
          <a:bodyPr>
            <a:normAutofit/>
          </a:bodyPr>
          <a:lstStyle/>
          <a:p>
            <a:r>
              <a:rPr lang="en-US" sz="2200" dirty="0"/>
              <a:t>From within the Member Institution a new bibliographic record can be created from the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3203847" y="1665374"/>
            <a:ext cx="484571" cy="311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22990-3D44-C70F-3866-D3D2E7F4C733}"/>
              </a:ext>
            </a:extLst>
          </p:cNvPr>
          <p:cNvSpPr/>
          <p:nvPr/>
        </p:nvSpPr>
        <p:spPr>
          <a:xfrm>
            <a:off x="3851919" y="3363838"/>
            <a:ext cx="1348427" cy="264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CCA3C-75AF-FD3E-A694-62E590D40561}"/>
              </a:ext>
            </a:extLst>
          </p:cNvPr>
          <p:cNvSpPr/>
          <p:nvPr/>
        </p:nvSpPr>
        <p:spPr>
          <a:xfrm>
            <a:off x="5364088" y="3496127"/>
            <a:ext cx="1152279" cy="264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47FA4-7E9F-12BB-7AA7-A5F39D788C78}"/>
              </a:ext>
            </a:extLst>
          </p:cNvPr>
          <p:cNvSpPr txBox="1"/>
          <p:nvPr/>
        </p:nvSpPr>
        <p:spPr>
          <a:xfrm>
            <a:off x="539552" y="2283718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Member Institution “Open University”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51E884-4C31-588D-06C1-241E4F8E5A26}"/>
              </a:ext>
            </a:extLst>
          </p:cNvPr>
          <p:cNvCxnSpPr/>
          <p:nvPr/>
        </p:nvCxnSpPr>
        <p:spPr>
          <a:xfrm flipV="1">
            <a:off x="2627784" y="1976741"/>
            <a:ext cx="504056" cy="306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1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DCA905-51EF-AD88-303F-A32BD979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563638"/>
            <a:ext cx="3240511" cy="3254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893822"/>
          </a:xfrm>
        </p:spPr>
        <p:txBody>
          <a:bodyPr>
            <a:normAutofit/>
          </a:bodyPr>
          <a:lstStyle/>
          <a:p>
            <a:r>
              <a:rPr lang="en-US" sz="2200" dirty="0"/>
              <a:t>And from within the Network Zone a new bibliographic record can be created from the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3131840" y="1563638"/>
            <a:ext cx="484571" cy="311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22990-3D44-C70F-3866-D3D2E7F4C733}"/>
              </a:ext>
            </a:extLst>
          </p:cNvPr>
          <p:cNvSpPr/>
          <p:nvPr/>
        </p:nvSpPr>
        <p:spPr>
          <a:xfrm>
            <a:off x="3707904" y="3291830"/>
            <a:ext cx="1348427" cy="204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CCA3C-75AF-FD3E-A694-62E590D40561}"/>
              </a:ext>
            </a:extLst>
          </p:cNvPr>
          <p:cNvSpPr/>
          <p:nvPr/>
        </p:nvSpPr>
        <p:spPr>
          <a:xfrm>
            <a:off x="5138201" y="3397192"/>
            <a:ext cx="1152279" cy="264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00140-18FF-A38F-012B-7419345ECD91}"/>
              </a:ext>
            </a:extLst>
          </p:cNvPr>
          <p:cNvSpPr txBox="1"/>
          <p:nvPr/>
        </p:nvSpPr>
        <p:spPr>
          <a:xfrm>
            <a:off x="539552" y="2158647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Network Zone institution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4CA072-A304-53EA-1082-80F75DFA4D21}"/>
              </a:ext>
            </a:extLst>
          </p:cNvPr>
          <p:cNvCxnSpPr/>
          <p:nvPr/>
        </p:nvCxnSpPr>
        <p:spPr>
          <a:xfrm flipV="1">
            <a:off x="2627784" y="1851670"/>
            <a:ext cx="504056" cy="306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394351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34884-A708-9901-89D5-07526873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05458"/>
            <a:ext cx="4876800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We are currently logged in to Member Institution “Open University” as user Caroline Devue and have configured that new records, templates and rules will be saved Local (in the Member Institution).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A5859-4320-A86B-6FF9-21D156136B8F}"/>
              </a:ext>
            </a:extLst>
          </p:cNvPr>
          <p:cNvSpPr/>
          <p:nvPr/>
        </p:nvSpPr>
        <p:spPr>
          <a:xfrm>
            <a:off x="2128560" y="2819405"/>
            <a:ext cx="1080120" cy="284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2123728" y="3326556"/>
            <a:ext cx="1080120" cy="284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BADD5DC-12C8-870D-352E-CD9ADB02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114396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D187EA-C66E-4A9C-931E-613BF3C0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057"/>
            <a:ext cx="9144000" cy="1767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When Caroline Devue creates and saves a new bibliographic record in the Member Institution it is saved in the Member Institution.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A5859-4320-A86B-6FF9-21D156136B8F}"/>
              </a:ext>
            </a:extLst>
          </p:cNvPr>
          <p:cNvSpPr/>
          <p:nvPr/>
        </p:nvSpPr>
        <p:spPr>
          <a:xfrm>
            <a:off x="2339752" y="2147047"/>
            <a:ext cx="288032" cy="280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70992" y="2709854"/>
            <a:ext cx="200656" cy="256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11E62-DCFE-C81F-C287-8076D4670162}"/>
              </a:ext>
            </a:extLst>
          </p:cNvPr>
          <p:cNvSpPr txBox="1"/>
          <p:nvPr/>
        </p:nvSpPr>
        <p:spPr>
          <a:xfrm>
            <a:off x="107504" y="3663613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 of the Member Institution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466446-6E5F-1979-DA1A-D6D0CA9208D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727684" y="2427734"/>
            <a:ext cx="756084" cy="1235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23D938-A64C-6E71-5F2E-5333E2BC5BF6}"/>
              </a:ext>
            </a:extLst>
          </p:cNvPr>
          <p:cNvCxnSpPr>
            <a:cxnSpLocks/>
          </p:cNvCxnSpPr>
          <p:nvPr/>
        </p:nvCxnSpPr>
        <p:spPr>
          <a:xfrm flipH="1" flipV="1">
            <a:off x="271648" y="3003798"/>
            <a:ext cx="933978" cy="659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>
            <a:extLst>
              <a:ext uri="{FF2B5EF4-FFF2-40B4-BE49-F238E27FC236}">
                <a16:creationId xmlns:a16="http://schemas.microsoft.com/office/drawing/2014/main" id="{4CFECEA8-071A-C108-1EB8-E4FCF74B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36537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F0F5DF-79D9-50FB-79A9-1ED7E21E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470"/>
            <a:ext cx="9144000" cy="2206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When Caroline Devue creates and saves a new bibliographic record it is saved in the Member Institution.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395536" y="3299868"/>
            <a:ext cx="200656" cy="256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5B89-1105-B782-D64C-7A80240178B2}"/>
              </a:ext>
            </a:extLst>
          </p:cNvPr>
          <p:cNvSpPr txBox="1"/>
          <p:nvPr/>
        </p:nvSpPr>
        <p:spPr>
          <a:xfrm>
            <a:off x="1331640" y="4048783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icon of the Network Zone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E0ADA8-65FB-15E8-5541-A3C8738B4337}"/>
              </a:ext>
            </a:extLst>
          </p:cNvPr>
          <p:cNvCxnSpPr>
            <a:cxnSpLocks/>
          </p:cNvCxnSpPr>
          <p:nvPr/>
        </p:nvCxnSpPr>
        <p:spPr>
          <a:xfrm flipH="1" flipV="1">
            <a:off x="606417" y="3556591"/>
            <a:ext cx="725223" cy="527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2">
            <a:extLst>
              <a:ext uri="{FF2B5EF4-FFF2-40B4-BE49-F238E27FC236}">
                <a16:creationId xmlns:a16="http://schemas.microsoft.com/office/drawing/2014/main" id="{DCD664A6-D958-BCD9-EE4F-B1435EE5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F633B-4373-794F-6582-6FCC70E87E3E}"/>
              </a:ext>
            </a:extLst>
          </p:cNvPr>
          <p:cNvSpPr/>
          <p:nvPr/>
        </p:nvSpPr>
        <p:spPr>
          <a:xfrm>
            <a:off x="17748" y="1661470"/>
            <a:ext cx="809836" cy="318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7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D51C7A-2E1B-21F3-1542-4E6B320E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60" y="1491630"/>
            <a:ext cx="6067425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Now Caroline Devue will create a new normalization rule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5205735" y="1984779"/>
            <a:ext cx="1152128" cy="298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A3CB-60A2-1143-3FCC-B7BBF5E97BFA}"/>
              </a:ext>
            </a:extLst>
          </p:cNvPr>
          <p:cNvSpPr/>
          <p:nvPr/>
        </p:nvSpPr>
        <p:spPr>
          <a:xfrm>
            <a:off x="5205735" y="1619285"/>
            <a:ext cx="720080" cy="298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F87C6-5C75-C0D2-B827-13BBA3B340B3}"/>
              </a:ext>
            </a:extLst>
          </p:cNvPr>
          <p:cNvSpPr/>
          <p:nvPr/>
        </p:nvSpPr>
        <p:spPr>
          <a:xfrm>
            <a:off x="3477542" y="1603735"/>
            <a:ext cx="1008113" cy="314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E0DAF6E-695C-2A18-4E76-8E4A9FFD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211036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31A125-F664-C8FD-A38F-0F630C32B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41" y="1419622"/>
            <a:ext cx="4242990" cy="3125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Now Caroline Devue will create a new normalization rule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7F18B93-4B2E-6130-C2C7-A5F409C5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3038071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AA5F11-793F-85E8-0971-D17C0F65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0" y="1419622"/>
            <a:ext cx="7800975" cy="3162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The rule created by Caroline Devue is in the Member Institution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CC2E8-849B-67F1-C007-E82A29129608}"/>
              </a:ext>
            </a:extLst>
          </p:cNvPr>
          <p:cNvSpPr/>
          <p:nvPr/>
        </p:nvSpPr>
        <p:spPr>
          <a:xfrm>
            <a:off x="3972884" y="2093598"/>
            <a:ext cx="36004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AF3D4-159F-4331-9AB4-B76C37AFDA63}"/>
              </a:ext>
            </a:extLst>
          </p:cNvPr>
          <p:cNvSpPr/>
          <p:nvPr/>
        </p:nvSpPr>
        <p:spPr>
          <a:xfrm>
            <a:off x="989426" y="4083917"/>
            <a:ext cx="198198" cy="288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BEDC1-6A0C-CD15-12BF-2E52E9E036A1}"/>
              </a:ext>
            </a:extLst>
          </p:cNvPr>
          <p:cNvSpPr txBox="1"/>
          <p:nvPr/>
        </p:nvSpPr>
        <p:spPr>
          <a:xfrm>
            <a:off x="3527884" y="4229675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 of the Member Institution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0A4449-F7A7-5A5B-6395-C3B34B61F977}"/>
              </a:ext>
            </a:extLst>
          </p:cNvPr>
          <p:cNvCxnSpPr>
            <a:cxnSpLocks/>
          </p:cNvCxnSpPr>
          <p:nvPr/>
        </p:nvCxnSpPr>
        <p:spPr>
          <a:xfrm flipV="1">
            <a:off x="3779912" y="2453638"/>
            <a:ext cx="198198" cy="17760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D5C1C0-11AC-5F41-7C5C-14DC3983F36E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1187624" y="4227933"/>
            <a:ext cx="2340260" cy="3539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607DBCE4-B7F7-50B2-51EA-30591D26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16110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EB58E2-8297-1854-CD0A-10FF2539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863080"/>
            <a:ext cx="6486525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If a user now tries to create a </a:t>
            </a:r>
            <a:r>
              <a:rPr lang="en-US" sz="2200" dirty="0">
                <a:hlinkClick r:id="rId3"/>
              </a:rPr>
              <a:t>normalization process </a:t>
            </a:r>
            <a:r>
              <a:rPr lang="en-US" sz="2200" dirty="0"/>
              <a:t>in the Member Institution “Open University” (from where the normalization rule was created) the rule will be found (because it was saved in the Member Institution)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41A86-EF73-66CE-20F0-662C61F80AE1}"/>
              </a:ext>
            </a:extLst>
          </p:cNvPr>
          <p:cNvSpPr txBox="1"/>
          <p:nvPr/>
        </p:nvSpPr>
        <p:spPr>
          <a:xfrm>
            <a:off x="233145" y="3435846"/>
            <a:ext cx="239463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rule is found.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64F67F-55FB-E55B-8DB3-3C2DDD6E056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27784" y="3620512"/>
            <a:ext cx="1656184" cy="463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414EC-7282-4142-7B81-48C5DDC2E310}"/>
              </a:ext>
            </a:extLst>
          </p:cNvPr>
          <p:cNvSpPr/>
          <p:nvPr/>
        </p:nvSpPr>
        <p:spPr>
          <a:xfrm>
            <a:off x="1228725" y="1865508"/>
            <a:ext cx="822995" cy="47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3F4B86-BF85-AA1F-EC10-DD6067B31A29}"/>
              </a:ext>
            </a:extLst>
          </p:cNvPr>
          <p:cNvSpPr txBox="1"/>
          <p:nvPr/>
        </p:nvSpPr>
        <p:spPr>
          <a:xfrm>
            <a:off x="107504" y="2645499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Member Institution “Open University”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1DCE24-F7A1-F61E-AA11-D5EEDE562E8B}"/>
              </a:ext>
            </a:extLst>
          </p:cNvPr>
          <p:cNvCxnSpPr/>
          <p:nvPr/>
        </p:nvCxnSpPr>
        <p:spPr>
          <a:xfrm flipV="1">
            <a:off x="724669" y="2343700"/>
            <a:ext cx="504056" cy="306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2">
            <a:extLst>
              <a:ext uri="{FF2B5EF4-FFF2-40B4-BE49-F238E27FC236}">
                <a16:creationId xmlns:a16="http://schemas.microsoft.com/office/drawing/2014/main" id="{DB3B5229-7396-8C0C-3C88-18690804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236055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BAA59E-4F4E-A48D-7580-BCBA1248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36" y="1965223"/>
            <a:ext cx="5723768" cy="2848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If a user now tries to create a </a:t>
            </a:r>
            <a:r>
              <a:rPr lang="en-US" sz="2200" dirty="0">
                <a:hlinkClick r:id="rId3"/>
              </a:rPr>
              <a:t>normalization process </a:t>
            </a:r>
            <a:r>
              <a:rPr lang="en-US" sz="2200" dirty="0"/>
              <a:t>in the Network Zone institution (even though the normalization rule was saved in the Member Institution “Open University”) the rule will not be found.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41A86-EF73-66CE-20F0-662C61F80AE1}"/>
              </a:ext>
            </a:extLst>
          </p:cNvPr>
          <p:cNvSpPr txBox="1"/>
          <p:nvPr/>
        </p:nvSpPr>
        <p:spPr>
          <a:xfrm>
            <a:off x="233145" y="3435846"/>
            <a:ext cx="239463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rule is not found.  It was called “Caroline - Add field 650 Feminist theory”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64F67F-55FB-E55B-8DB3-3C2DDD6E056A}"/>
              </a:ext>
            </a:extLst>
          </p:cNvPr>
          <p:cNvCxnSpPr>
            <a:cxnSpLocks/>
          </p:cNvCxnSpPr>
          <p:nvPr/>
        </p:nvCxnSpPr>
        <p:spPr>
          <a:xfrm>
            <a:off x="2627784" y="4012056"/>
            <a:ext cx="2376264" cy="3598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414EC-7282-4142-7B81-48C5DDC2E310}"/>
              </a:ext>
            </a:extLst>
          </p:cNvPr>
          <p:cNvSpPr/>
          <p:nvPr/>
        </p:nvSpPr>
        <p:spPr>
          <a:xfrm>
            <a:off x="1914846" y="1965223"/>
            <a:ext cx="849811" cy="49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F802A-3EE3-660A-B018-5C87490FF552}"/>
              </a:ext>
            </a:extLst>
          </p:cNvPr>
          <p:cNvSpPr txBox="1"/>
          <p:nvPr/>
        </p:nvSpPr>
        <p:spPr>
          <a:xfrm>
            <a:off x="251520" y="2467186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Network Zone institution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8BF9C7-2136-2FBE-B44A-A37327BCDDDB}"/>
              </a:ext>
            </a:extLst>
          </p:cNvPr>
          <p:cNvCxnSpPr/>
          <p:nvPr/>
        </p:nvCxnSpPr>
        <p:spPr>
          <a:xfrm flipV="1">
            <a:off x="1386080" y="2144857"/>
            <a:ext cx="504056" cy="306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A5DAA91E-C152-FA53-E98E-B51BA262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165186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771550"/>
            <a:ext cx="8712968" cy="2304255"/>
          </a:xfrm>
        </p:spPr>
        <p:txBody>
          <a:bodyPr>
            <a:normAutofit/>
          </a:bodyPr>
          <a:lstStyle/>
          <a:p>
            <a:r>
              <a:rPr lang="en-US" sz="2200" dirty="0"/>
              <a:t>This means that if a user in a Member Institution defines to save rules in the Member Institution, then:</a:t>
            </a:r>
          </a:p>
          <a:p>
            <a:r>
              <a:rPr lang="en-US" sz="2200" dirty="0"/>
              <a:t>When he or she saves the rule, it will be in the Member Institution</a:t>
            </a:r>
          </a:p>
          <a:p>
            <a:r>
              <a:rPr lang="en-US" sz="2200" dirty="0"/>
              <a:t>It can then be added to a normalization process created in the Member Institution, but it cannot be added to a normalization process created in the Network Zone Institution.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C63F979-66E2-C93D-0358-ACE84DCB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497306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E87E28-B03B-032F-BE7F-6A87E36D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481045"/>
            <a:ext cx="3784451" cy="2973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576064"/>
          </a:xfrm>
        </p:spPr>
        <p:txBody>
          <a:bodyPr>
            <a:normAutofit/>
          </a:bodyPr>
          <a:lstStyle/>
          <a:p>
            <a:r>
              <a:rPr lang="en-US" sz="2200" dirty="0"/>
              <a:t>Now Caroline Devue will save a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3511897" y="2787773"/>
            <a:ext cx="13681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BEF7C9B-B942-207A-8482-1D6C9C57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13925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DF6F1E-679C-9E2B-B2F5-1DA2B067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65894"/>
            <a:ext cx="4708946" cy="2563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576064"/>
          </a:xfrm>
        </p:spPr>
        <p:txBody>
          <a:bodyPr>
            <a:normAutofit/>
          </a:bodyPr>
          <a:lstStyle/>
          <a:p>
            <a:r>
              <a:rPr lang="en-US" sz="2200" dirty="0"/>
              <a:t>Now Caroline Devue will save a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2555776" y="1915994"/>
            <a:ext cx="144016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631BCA6-C6CE-3222-99FE-553F6EFC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1497940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2F7AE7-3373-7CAF-B646-47D9E03D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24" y="1275606"/>
            <a:ext cx="3785799" cy="3498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576064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The template is saved in the Member Institution and visible from the Member Institution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2895124" y="1286394"/>
            <a:ext cx="812780" cy="372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22990-3D44-C70F-3866-D3D2E7F4C733}"/>
              </a:ext>
            </a:extLst>
          </p:cNvPr>
          <p:cNvSpPr/>
          <p:nvPr/>
        </p:nvSpPr>
        <p:spPr>
          <a:xfrm>
            <a:off x="3923928" y="4215386"/>
            <a:ext cx="1800200" cy="300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7EF96-D4DA-0DCF-7C0C-6C5852654A8E}"/>
              </a:ext>
            </a:extLst>
          </p:cNvPr>
          <p:cNvSpPr txBox="1"/>
          <p:nvPr/>
        </p:nvSpPr>
        <p:spPr>
          <a:xfrm>
            <a:off x="107504" y="2086639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Member Institution “Open University”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B1573C-C9E7-A16D-717A-48E1C28552E3}"/>
              </a:ext>
            </a:extLst>
          </p:cNvPr>
          <p:cNvCxnSpPr>
            <a:cxnSpLocks/>
          </p:cNvCxnSpPr>
          <p:nvPr/>
        </p:nvCxnSpPr>
        <p:spPr>
          <a:xfrm flipV="1">
            <a:off x="2195736" y="1658983"/>
            <a:ext cx="699388" cy="4276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DD52E-4010-8C0D-DDBF-95EDA27506D3}"/>
              </a:ext>
            </a:extLst>
          </p:cNvPr>
          <p:cNvSpPr/>
          <p:nvPr/>
        </p:nvSpPr>
        <p:spPr>
          <a:xfrm>
            <a:off x="3923928" y="4215384"/>
            <a:ext cx="231392" cy="300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9C7C9-759A-4C44-D1BE-EB09A5FF2F3A}"/>
              </a:ext>
            </a:extLst>
          </p:cNvPr>
          <p:cNvSpPr txBox="1"/>
          <p:nvPr/>
        </p:nvSpPr>
        <p:spPr>
          <a:xfrm>
            <a:off x="107504" y="3663613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 of the Member Institution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031437-F7D6-B36C-1D3E-BCFC6281FD5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195736" y="3858420"/>
            <a:ext cx="1728192" cy="507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>
            <a:extLst>
              <a:ext uri="{FF2B5EF4-FFF2-40B4-BE49-F238E27FC236}">
                <a16:creationId xmlns:a16="http://schemas.microsoft.com/office/drawing/2014/main" id="{F1EF61CF-D0BE-FBE1-6ED1-2B41D2C4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3757439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A11A70-1705-95E4-82C6-B8649870E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32" y="1563638"/>
            <a:ext cx="2717682" cy="3353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893822"/>
          </a:xfrm>
        </p:spPr>
        <p:txBody>
          <a:bodyPr>
            <a:normAutofit/>
          </a:bodyPr>
          <a:lstStyle/>
          <a:p>
            <a:r>
              <a:rPr lang="en-US" sz="2200" dirty="0"/>
              <a:t>From within the Member Institution a new bibliographic record can be created from the template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3397216" y="1563638"/>
            <a:ext cx="484571" cy="311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22990-3D44-C70F-3866-D3D2E7F4C733}"/>
              </a:ext>
            </a:extLst>
          </p:cNvPr>
          <p:cNvSpPr/>
          <p:nvPr/>
        </p:nvSpPr>
        <p:spPr>
          <a:xfrm>
            <a:off x="3851919" y="3363838"/>
            <a:ext cx="1224369" cy="264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CCA3C-75AF-FD3E-A694-62E590D40561}"/>
              </a:ext>
            </a:extLst>
          </p:cNvPr>
          <p:cNvSpPr/>
          <p:nvPr/>
        </p:nvSpPr>
        <p:spPr>
          <a:xfrm>
            <a:off x="5076288" y="3439707"/>
            <a:ext cx="1152279" cy="264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47FA4-7E9F-12BB-7AA7-A5F39D788C78}"/>
              </a:ext>
            </a:extLst>
          </p:cNvPr>
          <p:cNvSpPr txBox="1"/>
          <p:nvPr/>
        </p:nvSpPr>
        <p:spPr>
          <a:xfrm>
            <a:off x="539552" y="2283718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Member Institution “Open University”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51E884-4C31-588D-06C1-241E4F8E5A26}"/>
              </a:ext>
            </a:extLst>
          </p:cNvPr>
          <p:cNvCxnSpPr>
            <a:cxnSpLocks/>
          </p:cNvCxnSpPr>
          <p:nvPr/>
        </p:nvCxnSpPr>
        <p:spPr>
          <a:xfrm flipV="1">
            <a:off x="2627784" y="1875005"/>
            <a:ext cx="769432" cy="408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>
            <a:extLst>
              <a:ext uri="{FF2B5EF4-FFF2-40B4-BE49-F238E27FC236}">
                <a16:creationId xmlns:a16="http://schemas.microsoft.com/office/drawing/2014/main" id="{4B324687-172C-0ECE-98A1-8A11A140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</p:spTree>
    <p:extLst>
      <p:ext uri="{BB962C8B-B14F-4D97-AF65-F5344CB8AC3E}">
        <p14:creationId xmlns:p14="http://schemas.microsoft.com/office/powerpoint/2010/main" val="57069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2"/>
            <a:ext cx="8712968" cy="893822"/>
          </a:xfrm>
        </p:spPr>
        <p:txBody>
          <a:bodyPr>
            <a:normAutofit/>
          </a:bodyPr>
          <a:lstStyle/>
          <a:p>
            <a:r>
              <a:rPr lang="en-US" sz="2200" dirty="0"/>
              <a:t>And in the Network Zone Institution the template does not appear.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F4C24-C940-7429-266F-056D211D9DA2}"/>
              </a:ext>
            </a:extLst>
          </p:cNvPr>
          <p:cNvSpPr/>
          <p:nvPr/>
        </p:nvSpPr>
        <p:spPr>
          <a:xfrm>
            <a:off x="3325460" y="1275606"/>
            <a:ext cx="670476" cy="339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22990-3D44-C70F-3866-D3D2E7F4C733}"/>
              </a:ext>
            </a:extLst>
          </p:cNvPr>
          <p:cNvSpPr/>
          <p:nvPr/>
        </p:nvSpPr>
        <p:spPr>
          <a:xfrm>
            <a:off x="3707904" y="3291830"/>
            <a:ext cx="1348427" cy="204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CCA3C-75AF-FD3E-A694-62E590D40561}"/>
              </a:ext>
            </a:extLst>
          </p:cNvPr>
          <p:cNvSpPr/>
          <p:nvPr/>
        </p:nvSpPr>
        <p:spPr>
          <a:xfrm>
            <a:off x="5138201" y="3397192"/>
            <a:ext cx="1152279" cy="264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00140-18FF-A38F-012B-7419345ECD91}"/>
              </a:ext>
            </a:extLst>
          </p:cNvPr>
          <p:cNvSpPr txBox="1"/>
          <p:nvPr/>
        </p:nvSpPr>
        <p:spPr>
          <a:xfrm>
            <a:off x="539552" y="2158647"/>
            <a:ext cx="20882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Network Zone institution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4CA072-A304-53EA-1082-80F75DFA4D21}"/>
              </a:ext>
            </a:extLst>
          </p:cNvPr>
          <p:cNvCxnSpPr>
            <a:cxnSpLocks/>
          </p:cNvCxnSpPr>
          <p:nvPr/>
        </p:nvCxnSpPr>
        <p:spPr>
          <a:xfrm flipV="1">
            <a:off x="2627784" y="1615391"/>
            <a:ext cx="697676" cy="543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5A99CEF5-53DA-91DD-DABD-380B7416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12968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The configuration and what it means (saving in the Member Institution)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16372B-AE58-95D8-4DD2-E5135B768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60" y="1275606"/>
            <a:ext cx="2970723" cy="3509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FBFC4B-B382-DF63-AFF7-6EF5026F07C5}"/>
              </a:ext>
            </a:extLst>
          </p:cNvPr>
          <p:cNvSpPr txBox="1"/>
          <p:nvPr/>
        </p:nvSpPr>
        <p:spPr>
          <a:xfrm>
            <a:off x="236152" y="3393978"/>
            <a:ext cx="20882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template “Book author Caroline Devue” does not appear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6785C6-5B01-FEDB-CF92-E4347D36D4EB}"/>
              </a:ext>
            </a:extLst>
          </p:cNvPr>
          <p:cNvCxnSpPr>
            <a:cxnSpLocks/>
          </p:cNvCxnSpPr>
          <p:nvPr/>
        </p:nvCxnSpPr>
        <p:spPr>
          <a:xfrm>
            <a:off x="2324384" y="3642370"/>
            <a:ext cx="18336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01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When working in the metadata editor it is possible to save new</a:t>
            </a:r>
          </a:p>
          <a:p>
            <a:pPr lvl="1"/>
            <a:r>
              <a:rPr lang="en-US" sz="1800" dirty="0"/>
              <a:t>Bibliographic records</a:t>
            </a:r>
          </a:p>
          <a:p>
            <a:pPr lvl="1"/>
            <a:r>
              <a:rPr lang="en-US" sz="1800" dirty="0"/>
              <a:t>Bibliographic record templates</a:t>
            </a:r>
          </a:p>
          <a:p>
            <a:pPr lvl="1"/>
            <a:r>
              <a:rPr lang="en-US" sz="1800" dirty="0"/>
              <a:t>Normalization rules</a:t>
            </a:r>
          </a:p>
          <a:p>
            <a:pPr lvl="1"/>
            <a:r>
              <a:rPr lang="en-US" sz="1800" dirty="0"/>
              <a:t>Merge rules </a:t>
            </a:r>
          </a:p>
          <a:p>
            <a:pPr lvl="1"/>
            <a:r>
              <a:rPr lang="en-US" sz="1800" dirty="0"/>
              <a:t>Indication rules.</a:t>
            </a:r>
          </a:p>
          <a:p>
            <a:r>
              <a:rPr lang="en-US" sz="2200" dirty="0"/>
              <a:t>In the case of working in a Member Institution of a Network Zone consortia it is possible configure whether these entities will be saved in the Member Institution or in the Network Zone.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 this presentation we will see how each staff user can determine where these entities which he or she creates will be saved.</a:t>
            </a:r>
          </a:p>
          <a:p>
            <a:r>
              <a:rPr lang="en-US" sz="2200" dirty="0"/>
              <a:t>We will also see what the repercussions are of where (in which institution) the entities are saved.</a:t>
            </a:r>
          </a:p>
          <a:p>
            <a:r>
              <a:rPr lang="en-US" sz="2200" dirty="0"/>
              <a:t>Typically, the records are saved in the network zone and not in the institution, as this is the motivation of being part of a Network Zone consortium in the first place. 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489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400" dirty="0"/>
              <a:t>The configuration and what it means (saving in the Network Zone)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792087"/>
          </a:xfrm>
        </p:spPr>
        <p:txBody>
          <a:bodyPr>
            <a:normAutofit/>
          </a:bodyPr>
          <a:lstStyle/>
          <a:p>
            <a:r>
              <a:rPr lang="en-US" sz="2200" dirty="0"/>
              <a:t>The configuration to determine where these entities are saved is accessed from within the metadata editor at “New &gt; Placement Options”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DA128-D031-0827-DAFB-BCCED1B8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655573"/>
            <a:ext cx="2651284" cy="3072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0648BB-F8A6-984F-C94C-508F3C95517A}"/>
              </a:ext>
            </a:extLst>
          </p:cNvPr>
          <p:cNvSpPr/>
          <p:nvPr/>
        </p:nvSpPr>
        <p:spPr>
          <a:xfrm>
            <a:off x="3419872" y="1635646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A5859-4320-A86B-6FF9-21D156136B8F}"/>
              </a:ext>
            </a:extLst>
          </p:cNvPr>
          <p:cNvSpPr/>
          <p:nvPr/>
        </p:nvSpPr>
        <p:spPr>
          <a:xfrm>
            <a:off x="3419872" y="4443958"/>
            <a:ext cx="1080120" cy="284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A357A3-859B-8EE5-4A9A-70A4F918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79" y="1851670"/>
            <a:ext cx="4924425" cy="2457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We are currently logged in to Member Institution “Open University” as user Alicia Chen and have configured that new records, templates and rules will be saved in the Network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A5859-4320-A86B-6FF9-21D156136B8F}"/>
              </a:ext>
            </a:extLst>
          </p:cNvPr>
          <p:cNvSpPr/>
          <p:nvPr/>
        </p:nvSpPr>
        <p:spPr>
          <a:xfrm>
            <a:off x="4216792" y="2819405"/>
            <a:ext cx="1080120" cy="284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4211960" y="3326556"/>
            <a:ext cx="1080120" cy="284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FEFF31-41D8-1613-F8A4-3E879A9C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956"/>
            <a:ext cx="9144000" cy="2488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configuration and what it means (saving in the Network Zone)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52" y="771551"/>
            <a:ext cx="8712968" cy="1080119"/>
          </a:xfrm>
        </p:spPr>
        <p:txBody>
          <a:bodyPr>
            <a:normAutofit/>
          </a:bodyPr>
          <a:lstStyle/>
          <a:p>
            <a:r>
              <a:rPr lang="en-US" sz="2200" dirty="0"/>
              <a:t>When Alicia Chen creates and saves a new bibliographic record in the Member Institution it is saved in the Network Zone.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A5859-4320-A86B-6FF9-21D156136B8F}"/>
              </a:ext>
            </a:extLst>
          </p:cNvPr>
          <p:cNvSpPr/>
          <p:nvPr/>
        </p:nvSpPr>
        <p:spPr>
          <a:xfrm>
            <a:off x="2339752" y="2147047"/>
            <a:ext cx="288032" cy="280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B42EE-C211-0CF1-F9D8-0568D1670B56}"/>
              </a:ext>
            </a:extLst>
          </p:cNvPr>
          <p:cNvSpPr/>
          <p:nvPr/>
        </p:nvSpPr>
        <p:spPr>
          <a:xfrm>
            <a:off x="35496" y="2747075"/>
            <a:ext cx="200656" cy="2567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11E62-DCFE-C81F-C287-8076D4670162}"/>
              </a:ext>
            </a:extLst>
          </p:cNvPr>
          <p:cNvSpPr txBox="1"/>
          <p:nvPr/>
        </p:nvSpPr>
        <p:spPr>
          <a:xfrm>
            <a:off x="107504" y="3663613"/>
            <a:ext cx="20882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Icon of the Network Zone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466446-6E5F-1979-DA1A-D6D0CA9208D7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727684" y="2427734"/>
            <a:ext cx="756084" cy="1235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23D938-A64C-6E71-5F2E-5333E2BC5BF6}"/>
              </a:ext>
            </a:extLst>
          </p:cNvPr>
          <p:cNvCxnSpPr>
            <a:cxnSpLocks/>
          </p:cNvCxnSpPr>
          <p:nvPr/>
        </p:nvCxnSpPr>
        <p:spPr>
          <a:xfrm flipH="1" flipV="1">
            <a:off x="271648" y="3003798"/>
            <a:ext cx="933978" cy="659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6322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6051</TotalTime>
  <Words>1389</Words>
  <Application>Microsoft Office PowerPoint</Application>
  <PresentationFormat>On-screen Show (16:9)</PresentationFormat>
  <Paragraphs>108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IGeLU_2016_16X9 (1)</vt:lpstr>
      <vt:lpstr>How to Control Where to Save New Records Templates and Rules From a Member Institution of a Network Zone Consortia</vt:lpstr>
      <vt:lpstr>PowerPoint Presentation</vt:lpstr>
      <vt:lpstr>Introduction</vt:lpstr>
      <vt:lpstr>Introduction</vt:lpstr>
      <vt:lpstr>Introduction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Network Zone)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The configuration and what it means (saving in the Member Institution)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46</cp:revision>
  <dcterms:created xsi:type="dcterms:W3CDTF">2021-11-30T14:32:13Z</dcterms:created>
  <dcterms:modified xsi:type="dcterms:W3CDTF">2024-02-22T05:02:34Z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